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1" r:id="rId2"/>
    <p:sldId id="262" r:id="rId3"/>
    <p:sldId id="263" r:id="rId4"/>
    <p:sldId id="265" r:id="rId5"/>
    <p:sldId id="267" r:id="rId6"/>
    <p:sldId id="264" r:id="rId7"/>
    <p:sldId id="266" r:id="rId8"/>
    <p:sldId id="279" r:id="rId9"/>
    <p:sldId id="280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225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A77FB-A2D7-4153-BB49-0C0A7B644E6D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D5A93-79B2-4C23-80D7-18D66F13B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459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Nome_Laureando1, Nome_Laureando2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.huang@mail.polimi.it" TargetMode="External"/><Relationship Id="rId2" Type="http://schemas.openxmlformats.org/officeDocument/2006/relationships/hyperlink" Target="mailto:andrea.falanti@mail.polimi.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641534" y="6057900"/>
            <a:ext cx="7772400" cy="44767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Professor: Elisabetta Di Nitto</a:t>
            </a: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772400" cy="13779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dirty="0" err="1"/>
              <a:t>SafeStreets</a:t>
            </a:r>
            <a:endParaRPr lang="it-IT" dirty="0"/>
          </a:p>
          <a:p>
            <a:pPr algn="r"/>
            <a:r>
              <a:rPr lang="it-IT" sz="2200" dirty="0"/>
              <a:t>Andrea Falanti (944954)</a:t>
            </a:r>
            <a:br>
              <a:rPr lang="it-IT" sz="2200" dirty="0"/>
            </a:br>
            <a:r>
              <a:rPr lang="it-IT" sz="2200" dirty="0"/>
              <a:t>Andrea Huang (866900)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Based</a:t>
            </a:r>
            <a:r>
              <a:rPr lang="it-IT" dirty="0"/>
              <a:t> on 3 </a:t>
            </a:r>
            <a:r>
              <a:rPr lang="it-IT" dirty="0" err="1"/>
              <a:t>tier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10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schermo, sedendo, luce, nero&#10;&#10;Descrizione generata automaticamente">
            <a:extLst>
              <a:ext uri="{FF2B5EF4-FFF2-40B4-BE49-F238E27FC236}">
                <a16:creationId xmlns:a16="http://schemas.microsoft.com/office/drawing/2014/main" id="{BD908A5D-7DA6-4974-8307-8C466B2F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204604"/>
            <a:ext cx="8506490" cy="296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1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/>
              <a:t>Component </a:t>
            </a:r>
            <a:r>
              <a:rPr lang="it-IT" dirty="0" err="1"/>
              <a:t>view</a:t>
            </a:r>
            <a:endParaRPr lang="it-IT" dirty="0"/>
          </a:p>
        </p:txBody>
      </p:sp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39A529-26A2-426A-8A3D-E3F9D7A6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916" y="0"/>
            <a:ext cx="7759083" cy="6858000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11</a:t>
            </a:fld>
            <a:endParaRPr lang="it-IT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A8B1A9-29D2-4C0D-82E6-62F4330D7D9F}"/>
              </a:ext>
            </a:extLst>
          </p:cNvPr>
          <p:cNvSpPr txBox="1"/>
          <p:nvPr/>
        </p:nvSpPr>
        <p:spPr>
          <a:xfrm>
            <a:off x="0" y="0"/>
            <a:ext cx="1383402" cy="6858000"/>
          </a:xfrm>
          <a:prstGeom prst="rect">
            <a:avLst/>
          </a:prstGeom>
          <a:solidFill>
            <a:srgbClr val="728FA5"/>
          </a:solidFill>
        </p:spPr>
        <p:txBody>
          <a:bodyPr vert="wordArtVert" wrap="square" lIns="180000" rIns="756000" rtlCol="0" anchor="t" anchorCtr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Component </a:t>
            </a:r>
            <a:r>
              <a:rPr lang="it-IT" sz="2400" b="1" dirty="0" err="1">
                <a:solidFill>
                  <a:schemeClr val="bg1"/>
                </a:solidFill>
              </a:rPr>
              <a:t>view</a:t>
            </a:r>
            <a:endParaRPr lang="it-IT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7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/>
              <a:t>Component </a:t>
            </a:r>
            <a:r>
              <a:rPr lang="it-IT" dirty="0" err="1"/>
              <a:t>descriptions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Router: </a:t>
            </a:r>
            <a:r>
              <a:rPr lang="it-IT" dirty="0" err="1"/>
              <a:t>receives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, calls </a:t>
            </a:r>
            <a:r>
              <a:rPr lang="it-IT" dirty="0" err="1"/>
              <a:t>right</a:t>
            </a:r>
            <a:r>
              <a:rPr lang="it-IT" dirty="0"/>
              <a:t> manager for </a:t>
            </a:r>
            <a:r>
              <a:rPr lang="it-IT" dirty="0" err="1"/>
              <a:t>request</a:t>
            </a:r>
            <a:r>
              <a:rPr lang="it-IT" dirty="0"/>
              <a:t>, </a:t>
            </a:r>
            <a:r>
              <a:rPr lang="it-IT" dirty="0" err="1"/>
              <a:t>sends</a:t>
            </a:r>
            <a:r>
              <a:rPr lang="it-IT" dirty="0"/>
              <a:t> </a:t>
            </a:r>
            <a:r>
              <a:rPr lang="it-IT" dirty="0" err="1"/>
              <a:t>responses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SignUpManager</a:t>
            </a:r>
            <a:r>
              <a:rPr lang="it-IT" dirty="0"/>
              <a:t>: handles </a:t>
            </a:r>
            <a:r>
              <a:rPr lang="it-IT" dirty="0" err="1"/>
              <a:t>sign</a:t>
            </a:r>
            <a:r>
              <a:rPr lang="it-IT" dirty="0"/>
              <a:t> up </a:t>
            </a:r>
            <a:r>
              <a:rPr lang="it-IT" dirty="0" err="1"/>
              <a:t>requests</a:t>
            </a:r>
            <a:r>
              <a:rPr lang="it-IT" dirty="0"/>
              <a:t>, </a:t>
            </a:r>
            <a:r>
              <a:rPr lang="it-IT" dirty="0" err="1"/>
              <a:t>automatically</a:t>
            </a:r>
            <a:r>
              <a:rPr lang="it-IT" dirty="0"/>
              <a:t> </a:t>
            </a:r>
            <a:r>
              <a:rPr lang="it-IT" dirty="0" err="1"/>
              <a:t>recognizes</a:t>
            </a:r>
            <a:r>
              <a:rPr lang="it-IT" dirty="0"/>
              <a:t> email domains </a:t>
            </a:r>
            <a:r>
              <a:rPr lang="it-IT" dirty="0" err="1"/>
              <a:t>associated</a:t>
            </a:r>
            <a:r>
              <a:rPr lang="it-IT" dirty="0"/>
              <a:t> to </a:t>
            </a:r>
            <a:r>
              <a:rPr lang="it-IT" dirty="0" err="1"/>
              <a:t>organizations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OrganizationRegistrationManager</a:t>
            </a:r>
            <a:r>
              <a:rPr lang="it-IT" dirty="0"/>
              <a:t>: handles </a:t>
            </a:r>
            <a:r>
              <a:rPr lang="it-IT" dirty="0" err="1"/>
              <a:t>registration</a:t>
            </a:r>
            <a:r>
              <a:rPr lang="it-IT" dirty="0"/>
              <a:t> of </a:t>
            </a:r>
            <a:r>
              <a:rPr lang="it-IT" dirty="0" err="1"/>
              <a:t>organizations</a:t>
            </a:r>
            <a:r>
              <a:rPr lang="it-IT" dirty="0"/>
              <a:t> (</a:t>
            </a:r>
            <a:r>
              <a:rPr lang="it-IT" dirty="0" err="1"/>
              <a:t>authorities</a:t>
            </a:r>
            <a:r>
              <a:rPr lang="it-IT" dirty="0"/>
              <a:t> and </a:t>
            </a:r>
            <a:r>
              <a:rPr lang="it-IT" dirty="0" err="1"/>
              <a:t>municipalities</a:t>
            </a:r>
            <a:r>
              <a:rPr lang="it-IT" dirty="0"/>
              <a:t>),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by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operators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LoginManager</a:t>
            </a:r>
            <a:r>
              <a:rPr lang="it-IT" dirty="0"/>
              <a:t>: handles login </a:t>
            </a:r>
            <a:r>
              <a:rPr lang="it-IT" dirty="0" err="1"/>
              <a:t>requests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ReportReceiverManager</a:t>
            </a:r>
            <a:r>
              <a:rPr lang="it-IT" dirty="0"/>
              <a:t>: handles </a:t>
            </a:r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 from first photo </a:t>
            </a:r>
            <a:r>
              <a:rPr lang="it-IT" dirty="0" err="1"/>
              <a:t>taken</a:t>
            </a:r>
            <a:r>
              <a:rPr lang="it-IT" dirty="0"/>
              <a:t>, handles reverse geocoding of report position, meta data </a:t>
            </a:r>
            <a:r>
              <a:rPr lang="it-IT" dirty="0" err="1"/>
              <a:t>completion</a:t>
            </a:r>
            <a:r>
              <a:rPr lang="it-IT" dirty="0"/>
              <a:t> and stores </a:t>
            </a:r>
            <a:r>
              <a:rPr lang="it-IT" dirty="0" err="1"/>
              <a:t>valid</a:t>
            </a:r>
            <a:r>
              <a:rPr lang="it-IT" dirty="0"/>
              <a:t> reports in DB.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12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1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/>
              <a:t>Component </a:t>
            </a:r>
            <a:r>
              <a:rPr lang="it-IT" dirty="0" err="1"/>
              <a:t>descriptions</a:t>
            </a:r>
            <a:r>
              <a:rPr lang="it-IT" dirty="0"/>
              <a:t> 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ReportVisualizationManager</a:t>
            </a:r>
            <a:r>
              <a:rPr lang="it-IT" dirty="0"/>
              <a:t>: </a:t>
            </a:r>
            <a:r>
              <a:rPr lang="it-IT" dirty="0" err="1"/>
              <a:t>provides</a:t>
            </a:r>
            <a:r>
              <a:rPr lang="it-IT" dirty="0"/>
              <a:t> reports </a:t>
            </a:r>
            <a:r>
              <a:rPr lang="it-IT" dirty="0" err="1"/>
              <a:t>accessible</a:t>
            </a:r>
            <a:r>
              <a:rPr lang="it-IT" dirty="0"/>
              <a:t> to the account </a:t>
            </a:r>
            <a:r>
              <a:rPr lang="it-IT" dirty="0" err="1"/>
              <a:t>that</a:t>
            </a:r>
            <a:r>
              <a:rPr lang="it-IT" dirty="0"/>
              <a:t> made the </a:t>
            </a:r>
            <a:r>
              <a:rPr lang="it-IT" dirty="0" err="1"/>
              <a:t>request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ReportValidationManager</a:t>
            </a:r>
            <a:r>
              <a:rPr lang="it-IT" dirty="0"/>
              <a:t>: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report status.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DataAnalysisManager</a:t>
            </a:r>
            <a:r>
              <a:rPr lang="it-IT" dirty="0"/>
              <a:t>: handles data </a:t>
            </a:r>
            <a:r>
              <a:rPr lang="it-IT" dirty="0" err="1"/>
              <a:t>requests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kinds</a:t>
            </a:r>
            <a:r>
              <a:rPr lang="it-IT" dirty="0"/>
              <a:t> of account,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data </a:t>
            </a:r>
            <a:r>
              <a:rPr lang="it-IT" dirty="0" err="1"/>
              <a:t>based</a:t>
            </a:r>
            <a:r>
              <a:rPr lang="it-IT" dirty="0"/>
              <a:t> on account </a:t>
            </a:r>
            <a:r>
              <a:rPr lang="it-IT" dirty="0" err="1"/>
              <a:t>permissions</a:t>
            </a:r>
            <a:r>
              <a:rPr lang="it-IT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InterventionManager</a:t>
            </a:r>
            <a:r>
              <a:rPr lang="it-IT" dirty="0"/>
              <a:t>: handles </a:t>
            </a:r>
            <a:r>
              <a:rPr lang="it-IT" dirty="0" err="1"/>
              <a:t>interventions</a:t>
            </a:r>
            <a:r>
              <a:rPr lang="it-IT" dirty="0"/>
              <a:t> generation, calls data </a:t>
            </a:r>
            <a:r>
              <a:rPr lang="it-IT" dirty="0" err="1"/>
              <a:t>integration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running the </a:t>
            </a:r>
            <a:r>
              <a:rPr lang="it-IT" dirty="0" err="1"/>
              <a:t>algorithm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MunicipalityDataIntegrationManager</a:t>
            </a:r>
            <a:r>
              <a:rPr lang="it-IT" dirty="0"/>
              <a:t>: </a:t>
            </a:r>
            <a:r>
              <a:rPr lang="it-IT" dirty="0" err="1"/>
              <a:t>allows</a:t>
            </a:r>
            <a:r>
              <a:rPr lang="it-IT" dirty="0"/>
              <a:t> the system to </a:t>
            </a:r>
            <a:r>
              <a:rPr lang="it-IT" dirty="0" err="1"/>
              <a:t>interact</a:t>
            </a:r>
            <a:r>
              <a:rPr lang="it-IT" dirty="0"/>
              <a:t> with a </a:t>
            </a:r>
            <a:r>
              <a:rPr lang="it-IT" dirty="0" err="1"/>
              <a:t>municipality’s</a:t>
            </a:r>
            <a:r>
              <a:rPr lang="it-IT" dirty="0"/>
              <a:t> API to download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 data and integrate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system database.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13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97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Implementation</a:t>
            </a:r>
            <a:r>
              <a:rPr lang="it-IT" dirty="0"/>
              <a:t> - </a:t>
            </a:r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prototype</a:t>
            </a:r>
            <a:r>
              <a:rPr lang="it-IT" dirty="0"/>
              <a:t> </a:t>
            </a:r>
            <a:r>
              <a:rPr lang="it-IT" dirty="0" err="1"/>
              <a:t>consists</a:t>
            </a:r>
            <a:r>
              <a:rPr lang="it-IT" dirty="0"/>
              <a:t>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err="1"/>
              <a:t>Prototype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functionalities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Email </a:t>
            </a:r>
            <a:r>
              <a:rPr lang="it-IT" dirty="0" err="1"/>
              <a:t>confirmation</a:t>
            </a:r>
            <a:r>
              <a:rPr lang="it-IT" dirty="0"/>
              <a:t> on </a:t>
            </a:r>
            <a:r>
              <a:rPr lang="it-IT" dirty="0" err="1"/>
              <a:t>sign</a:t>
            </a:r>
            <a:r>
              <a:rPr lang="it-IT" dirty="0"/>
              <a:t>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Functionalities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municipalities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Lacks</a:t>
            </a:r>
            <a:r>
              <a:rPr lang="it-IT" dirty="0"/>
              <a:t> </a:t>
            </a:r>
            <a:r>
              <a:rPr lang="it-IT" dirty="0" err="1"/>
              <a:t>proper</a:t>
            </a:r>
            <a:r>
              <a:rPr lang="it-IT" dirty="0"/>
              <a:t> deployment,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runs</a:t>
            </a:r>
            <a:r>
              <a:rPr lang="it-IT" dirty="0"/>
              <a:t> </a:t>
            </a:r>
            <a:r>
              <a:rPr lang="it-IT" dirty="0" err="1"/>
              <a:t>locally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14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0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/>
              <a:t>Server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Runs</a:t>
            </a:r>
            <a:r>
              <a:rPr lang="it-IT" dirty="0"/>
              <a:t> in Node.js </a:t>
            </a:r>
            <a:r>
              <a:rPr lang="it-IT" dirty="0" err="1"/>
              <a:t>environment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Scalable and </a:t>
            </a:r>
            <a:r>
              <a:rPr lang="it-IT" dirty="0" err="1"/>
              <a:t>customizable</a:t>
            </a:r>
            <a:r>
              <a:rPr lang="it-IT" dirty="0"/>
              <a:t>, thanks to the </a:t>
            </a:r>
            <a:r>
              <a:rPr lang="it-IT" dirty="0" err="1"/>
              <a:t>various</a:t>
            </a:r>
            <a:r>
              <a:rPr lang="it-IT" dirty="0"/>
              <a:t> NPM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Fast performances </a:t>
            </a:r>
            <a:r>
              <a:rPr lang="it-IT" dirty="0" err="1"/>
              <a:t>granted</a:t>
            </a:r>
            <a:r>
              <a:rPr lang="it-IT" dirty="0"/>
              <a:t> by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asynchronous</a:t>
            </a:r>
            <a:r>
              <a:rPr lang="it-IT" dirty="0"/>
              <a:t> nature (</a:t>
            </a:r>
            <a:r>
              <a:rPr lang="it-IT" dirty="0" err="1"/>
              <a:t>avoids</a:t>
            </a:r>
            <a:r>
              <a:rPr lang="it-IT" dirty="0"/>
              <a:t> </a:t>
            </a:r>
            <a:r>
              <a:rPr lang="it-IT" dirty="0" err="1"/>
              <a:t>thread</a:t>
            </a:r>
            <a:r>
              <a:rPr lang="it-IT" dirty="0"/>
              <a:t> overhead)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Compliant</a:t>
            </a:r>
            <a:r>
              <a:rPr lang="it-IT" dirty="0"/>
              <a:t> with </a:t>
            </a:r>
            <a:r>
              <a:rPr lang="it-IT" dirty="0" err="1"/>
              <a:t>OpenAPI</a:t>
            </a:r>
            <a:r>
              <a:rPr lang="it-IT" dirty="0"/>
              <a:t> 3 </a:t>
            </a:r>
            <a:r>
              <a:rPr lang="it-IT" dirty="0" err="1"/>
              <a:t>specifications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15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4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/>
              <a:t>Server - Testing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Server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Jest</a:t>
            </a:r>
            <a:r>
              <a:rPr lang="it-IT" dirty="0"/>
              <a:t>, </a:t>
            </a:r>
            <a:r>
              <a:rPr lang="it-IT" dirty="0" err="1"/>
              <a:t>SuperTest</a:t>
            </a:r>
            <a:r>
              <a:rPr lang="it-IT" dirty="0"/>
              <a:t> and </a:t>
            </a:r>
            <a:r>
              <a:rPr lang="it-IT" dirty="0" err="1"/>
              <a:t>Puppeter</a:t>
            </a:r>
            <a:r>
              <a:rPr lang="it-IT" dirty="0"/>
              <a:t> packages.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Unit </a:t>
            </a:r>
            <a:r>
              <a:rPr lang="it-IT" dirty="0" err="1"/>
              <a:t>tests</a:t>
            </a:r>
            <a:r>
              <a:rPr lang="it-IT" dirty="0"/>
              <a:t>: </a:t>
            </a:r>
            <a:r>
              <a:rPr lang="it-IT" dirty="0" err="1"/>
              <a:t>focused</a:t>
            </a:r>
            <a:r>
              <a:rPr lang="it-IT" dirty="0"/>
              <a:t> </a:t>
            </a:r>
            <a:r>
              <a:rPr lang="it-IT" dirty="0" err="1"/>
              <a:t>mainly</a:t>
            </a:r>
            <a:r>
              <a:rPr lang="it-IT" dirty="0"/>
              <a:t> on database queries and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Integration </a:t>
            </a:r>
            <a:r>
              <a:rPr lang="it-IT" dirty="0" err="1"/>
              <a:t>tests</a:t>
            </a:r>
            <a:r>
              <a:rPr lang="it-IT" dirty="0"/>
              <a:t>: simulate API </a:t>
            </a:r>
            <a:r>
              <a:rPr lang="it-IT" dirty="0" err="1"/>
              <a:t>requests</a:t>
            </a:r>
            <a:r>
              <a:rPr lang="it-IT" dirty="0"/>
              <a:t> and check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/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returned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End-to-end </a:t>
            </a:r>
            <a:r>
              <a:rPr lang="it-IT" dirty="0" err="1"/>
              <a:t>tests</a:t>
            </a:r>
            <a:r>
              <a:rPr lang="it-IT" dirty="0"/>
              <a:t>: </a:t>
            </a:r>
            <a:r>
              <a:rPr lang="it-IT" dirty="0" err="1"/>
              <a:t>tests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operators</a:t>
            </a:r>
            <a:r>
              <a:rPr lang="it-IT" dirty="0"/>
              <a:t> web </a:t>
            </a:r>
            <a:r>
              <a:rPr lang="it-IT" dirty="0" err="1"/>
              <a:t>interface</a:t>
            </a:r>
            <a:r>
              <a:rPr lang="it-IT" dirty="0"/>
              <a:t>, running </a:t>
            </a:r>
            <a:r>
              <a:rPr lang="it-IT" dirty="0" err="1"/>
              <a:t>interations</a:t>
            </a:r>
            <a:r>
              <a:rPr lang="it-IT" dirty="0"/>
              <a:t> on a </a:t>
            </a:r>
            <a:r>
              <a:rPr lang="it-IT" dirty="0" err="1"/>
              <a:t>headless</a:t>
            </a:r>
            <a:r>
              <a:rPr lang="it-IT" dirty="0"/>
              <a:t> browser.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Post </a:t>
            </a:r>
            <a:r>
              <a:rPr lang="it-IT" dirty="0" err="1"/>
              <a:t>analysis</a:t>
            </a:r>
            <a:r>
              <a:rPr lang="it-IT" dirty="0"/>
              <a:t> with </a:t>
            </a:r>
            <a:r>
              <a:rPr lang="it-IT" dirty="0" err="1"/>
              <a:t>SonarQube</a:t>
            </a:r>
            <a:r>
              <a:rPr lang="it-IT" dirty="0"/>
              <a:t>, checking the </a:t>
            </a:r>
            <a:r>
              <a:rPr lang="it-IT" dirty="0" err="1"/>
              <a:t>quality</a:t>
            </a:r>
            <a:r>
              <a:rPr lang="it-IT" dirty="0"/>
              <a:t> of code </a:t>
            </a:r>
            <a:r>
              <a:rPr lang="it-IT" dirty="0" err="1"/>
              <a:t>developed</a:t>
            </a:r>
            <a:r>
              <a:rPr lang="it-IT" dirty="0"/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16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F0980B6-B68A-48E2-85E7-31B0488E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51666"/>
            <a:ext cx="8412364" cy="12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47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/>
              <a:t>Server – Code Quality</a:t>
            </a:r>
          </a:p>
        </p:txBody>
      </p:sp>
      <p:pic>
        <p:nvPicPr>
          <p:cNvPr id="7" name="Segnaposto contenuto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3293DBE-82C1-41AE-B4E7-BDFF1DFF1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22" y="1267480"/>
            <a:ext cx="8496058" cy="4858683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17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16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/>
              <a:t>Client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Developed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Flutter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Allows</a:t>
            </a:r>
            <a:r>
              <a:rPr lang="it-IT" dirty="0"/>
              <a:t> fast </a:t>
            </a:r>
            <a:r>
              <a:rPr lang="it-IT" dirty="0" err="1"/>
              <a:t>development</a:t>
            </a:r>
            <a:r>
              <a:rPr lang="it-IT" dirty="0"/>
              <a:t>, </a:t>
            </a:r>
            <a:r>
              <a:rPr lang="it-IT" dirty="0" err="1"/>
              <a:t>using</a:t>
            </a:r>
            <a:r>
              <a:rPr lang="it-IT" dirty="0"/>
              <a:t> one </a:t>
            </a:r>
            <a:r>
              <a:rPr lang="it-IT" dirty="0" err="1"/>
              <a:t>codebase</a:t>
            </a:r>
            <a:r>
              <a:rPr lang="it-IT" dirty="0"/>
              <a:t> for </a:t>
            </a:r>
            <a:r>
              <a:rPr lang="it-IT" dirty="0" err="1"/>
              <a:t>both</a:t>
            </a:r>
            <a:r>
              <a:rPr lang="it-IT" dirty="0"/>
              <a:t> Android and iOS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Easy and fast debugging thanks to ‘‘</a:t>
            </a:r>
            <a:r>
              <a:rPr lang="it-IT" dirty="0" err="1"/>
              <a:t>stateful</a:t>
            </a:r>
            <a:r>
              <a:rPr lang="it-IT" dirty="0"/>
              <a:t> hot </a:t>
            </a:r>
            <a:r>
              <a:rPr lang="it-IT" dirty="0" err="1"/>
              <a:t>reload</a:t>
            </a:r>
            <a:r>
              <a:rPr lang="it-IT" dirty="0"/>
              <a:t>’’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Great library of packages, </a:t>
            </a:r>
            <a:r>
              <a:rPr lang="it-IT" dirty="0" err="1"/>
              <a:t>handled</a:t>
            </a:r>
            <a:r>
              <a:rPr lang="it-IT" dirty="0"/>
              <a:t> by Pub package manager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18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9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/>
              <a:t>Client -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Each</a:t>
            </a:r>
            <a:r>
              <a:rPr lang="it-IT" dirty="0"/>
              <a:t> screen </a:t>
            </a:r>
            <a:r>
              <a:rPr lang="it-IT" dirty="0" err="1"/>
              <a:t>uses</a:t>
            </a:r>
            <a:r>
              <a:rPr lang="it-IT" dirty="0"/>
              <a:t> an MVP pattern to separate the </a:t>
            </a:r>
            <a:r>
              <a:rPr lang="it-IT" dirty="0" err="1"/>
              <a:t>view</a:t>
            </a:r>
            <a:r>
              <a:rPr lang="it-IT" dirty="0"/>
              <a:t> from the </a:t>
            </a:r>
            <a:r>
              <a:rPr lang="it-IT" dirty="0" err="1"/>
              <a:t>communication</a:t>
            </a:r>
            <a:r>
              <a:rPr lang="it-IT" dirty="0"/>
              <a:t> and business </a:t>
            </a:r>
            <a:r>
              <a:rPr lang="it-IT" dirty="0" err="1"/>
              <a:t>logic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Unit </a:t>
            </a:r>
            <a:r>
              <a:rPr lang="it-IT" dirty="0" err="1"/>
              <a:t>tests</a:t>
            </a:r>
            <a:r>
              <a:rPr lang="it-IT" dirty="0"/>
              <a:t> on business </a:t>
            </a:r>
            <a:r>
              <a:rPr lang="it-IT" dirty="0" err="1"/>
              <a:t>logic</a:t>
            </a:r>
            <a:r>
              <a:rPr lang="it-IT" dirty="0"/>
              <a:t> of the </a:t>
            </a:r>
            <a:r>
              <a:rPr lang="it-IT" dirty="0" err="1"/>
              <a:t>application</a:t>
            </a:r>
            <a:r>
              <a:rPr lang="it-IT" dirty="0"/>
              <a:t>, in </a:t>
            </a:r>
            <a:r>
              <a:rPr lang="it-IT" dirty="0" err="1"/>
              <a:t>particular</a:t>
            </a:r>
            <a:r>
              <a:rPr lang="it-IT" dirty="0"/>
              <a:t> data </a:t>
            </a:r>
            <a:r>
              <a:rPr lang="it-IT" dirty="0" err="1"/>
              <a:t>manipulation</a:t>
            </a:r>
            <a:r>
              <a:rPr lang="it-IT" dirty="0"/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19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55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10CF37C-FFF7-4953-9938-05A14A219EC7}"/>
              </a:ext>
            </a:extLst>
          </p:cNvPr>
          <p:cNvSpPr/>
          <p:nvPr/>
        </p:nvSpPr>
        <p:spPr>
          <a:xfrm>
            <a:off x="577048" y="4512074"/>
            <a:ext cx="2032986" cy="10120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Authority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16B4BED0-2BC7-4B19-B2C1-04CEF30DD144}"/>
              </a:ext>
            </a:extLst>
          </p:cNvPr>
          <p:cNvSpPr/>
          <p:nvPr/>
        </p:nvSpPr>
        <p:spPr>
          <a:xfrm>
            <a:off x="3555507" y="1342446"/>
            <a:ext cx="2032986" cy="10120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Citizen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0B7411E-E229-4C7E-8B9B-54CE4A00F7AF}"/>
              </a:ext>
            </a:extLst>
          </p:cNvPr>
          <p:cNvSpPr/>
          <p:nvPr/>
        </p:nvSpPr>
        <p:spPr>
          <a:xfrm>
            <a:off x="6392695" y="4609728"/>
            <a:ext cx="2032986" cy="10120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Municipality</a:t>
            </a:r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23F5F22E-6D00-4700-842E-477D3990A0D3}"/>
              </a:ext>
            </a:extLst>
          </p:cNvPr>
          <p:cNvSpPr/>
          <p:nvPr/>
        </p:nvSpPr>
        <p:spPr>
          <a:xfrm>
            <a:off x="3648722" y="3274451"/>
            <a:ext cx="2032986" cy="10120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System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C6E2815-7A33-47AF-9665-B1CAA85B86EE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3853231" y="2206289"/>
            <a:ext cx="93215" cy="12163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0983827-565B-44E3-AF7E-7B84CC0C5C42}"/>
              </a:ext>
            </a:extLst>
          </p:cNvPr>
          <p:cNvCxnSpPr>
            <a:stCxn id="8" idx="5"/>
            <a:endCxn id="10" idx="7"/>
          </p:cNvCxnSpPr>
          <p:nvPr/>
        </p:nvCxnSpPr>
        <p:spPr>
          <a:xfrm>
            <a:off x="5290769" y="2206289"/>
            <a:ext cx="93215" cy="12163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8516CB0-4CE9-49CF-96CC-4FAEBA1AD147}"/>
              </a:ext>
            </a:extLst>
          </p:cNvPr>
          <p:cNvSpPr txBox="1"/>
          <p:nvPr/>
        </p:nvSpPr>
        <p:spPr>
          <a:xfrm>
            <a:off x="2610034" y="2561154"/>
            <a:ext cx="123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Send</a:t>
            </a:r>
            <a:r>
              <a:rPr lang="it-IT" sz="1600" dirty="0"/>
              <a:t> report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35407D1-68FF-42DD-8218-0E269F49D699}"/>
              </a:ext>
            </a:extLst>
          </p:cNvPr>
          <p:cNvSpPr txBox="1"/>
          <p:nvPr/>
        </p:nvSpPr>
        <p:spPr>
          <a:xfrm>
            <a:off x="5494312" y="2544277"/>
            <a:ext cx="123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Analyze</a:t>
            </a:r>
            <a:r>
              <a:rPr lang="it-IT" sz="1600" dirty="0"/>
              <a:t> data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8E349D5-F2F2-429E-8C20-0F686024B89D}"/>
              </a:ext>
            </a:extLst>
          </p:cNvPr>
          <p:cNvCxnSpPr>
            <a:cxnSpLocks/>
          </p:cNvCxnSpPr>
          <p:nvPr/>
        </p:nvCxnSpPr>
        <p:spPr>
          <a:xfrm flipH="1">
            <a:off x="2610034" y="4246204"/>
            <a:ext cx="1660124" cy="8638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22AD873-5CAF-41C3-A38B-4F096B1F2983}"/>
              </a:ext>
            </a:extLst>
          </p:cNvPr>
          <p:cNvSpPr txBox="1"/>
          <p:nvPr/>
        </p:nvSpPr>
        <p:spPr>
          <a:xfrm>
            <a:off x="2983670" y="4918773"/>
            <a:ext cx="123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Analyze</a:t>
            </a:r>
            <a:r>
              <a:rPr lang="it-IT" sz="1600" dirty="0"/>
              <a:t> data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A1DC817-477F-4EF1-ABD5-6AB48C2C1B8D}"/>
              </a:ext>
            </a:extLst>
          </p:cNvPr>
          <p:cNvCxnSpPr>
            <a:cxnSpLocks/>
            <a:stCxn id="10" idx="5"/>
            <a:endCxn id="9" idx="2"/>
          </p:cNvCxnSpPr>
          <p:nvPr/>
        </p:nvCxnSpPr>
        <p:spPr>
          <a:xfrm>
            <a:off x="5383984" y="4138294"/>
            <a:ext cx="1008711" cy="9774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D3483B4-1CE3-4226-8960-ABC778BD5C85}"/>
              </a:ext>
            </a:extLst>
          </p:cNvPr>
          <p:cNvSpPr txBox="1"/>
          <p:nvPr/>
        </p:nvSpPr>
        <p:spPr>
          <a:xfrm>
            <a:off x="5020644" y="4901896"/>
            <a:ext cx="123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Analyze</a:t>
            </a:r>
            <a:r>
              <a:rPr lang="it-IT" sz="1600" dirty="0"/>
              <a:t> data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DC3A882-E565-4436-AFA8-5629A1CE7C5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913138" y="3780479"/>
            <a:ext cx="1735584" cy="7718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0747D36-439E-43C3-AFED-84FD44CC5C8F}"/>
              </a:ext>
            </a:extLst>
          </p:cNvPr>
          <p:cNvSpPr txBox="1"/>
          <p:nvPr/>
        </p:nvSpPr>
        <p:spPr>
          <a:xfrm>
            <a:off x="1463267" y="3720760"/>
            <a:ext cx="1474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Validate report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1C24073-2A88-4E7C-BEB9-C3D2F1A51156}"/>
              </a:ext>
            </a:extLst>
          </p:cNvPr>
          <p:cNvCxnSpPr>
            <a:cxnSpLocks/>
            <a:stCxn id="9" idx="1"/>
            <a:endCxn id="10" idx="6"/>
          </p:cNvCxnSpPr>
          <p:nvPr/>
        </p:nvCxnSpPr>
        <p:spPr>
          <a:xfrm flipH="1" flipV="1">
            <a:off x="5681708" y="3780479"/>
            <a:ext cx="1008711" cy="97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9E814EE-66A9-4A0D-894A-00CEAA919783}"/>
              </a:ext>
            </a:extLst>
          </p:cNvPr>
          <p:cNvSpPr txBox="1"/>
          <p:nvPr/>
        </p:nvSpPr>
        <p:spPr>
          <a:xfrm>
            <a:off x="6392695" y="3811313"/>
            <a:ext cx="1505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Generate </a:t>
            </a:r>
            <a:r>
              <a:rPr lang="it-IT" sz="1600" dirty="0" err="1"/>
              <a:t>interventions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03889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Thanks for </a:t>
            </a:r>
            <a:r>
              <a:rPr lang="it-IT" dirty="0" err="1"/>
              <a:t>your</a:t>
            </a:r>
            <a:r>
              <a:rPr lang="it-IT" dirty="0"/>
              <a:t> time!</a:t>
            </a:r>
          </a:p>
          <a:p>
            <a:endParaRPr lang="it-IT" dirty="0"/>
          </a:p>
          <a:p>
            <a:r>
              <a:rPr lang="it-IT" dirty="0" err="1"/>
              <a:t>Contacts</a:t>
            </a:r>
            <a:r>
              <a:rPr lang="it-IT" dirty="0"/>
              <a:t>:</a:t>
            </a:r>
          </a:p>
          <a:p>
            <a:r>
              <a:rPr lang="it-IT" dirty="0">
                <a:hlinkClick r:id="rId2"/>
              </a:rPr>
              <a:t>andrea.falanti@mail.polimi.it</a:t>
            </a:r>
            <a:endParaRPr lang="it-IT" dirty="0"/>
          </a:p>
          <a:p>
            <a:r>
              <a:rPr lang="it-IT" dirty="0">
                <a:hlinkClick r:id="rId3"/>
              </a:rPr>
              <a:t>andrea.huang@mail.polimi.it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20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7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goals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 users to send a report of a possible traffic violation, identifying clearly </a:t>
            </a:r>
            <a:r>
              <a:rPr lang="it-IT" dirty="0"/>
              <a:t>the </a:t>
            </a:r>
            <a:r>
              <a:rPr lang="it-IT" dirty="0" err="1"/>
              <a:t>transgressor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 municipalities to generate a list of possible reasonable interventions to resolve the violations detected in most unsafe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Report certified traffic violations to authorities of city where the violations have </a:t>
            </a:r>
            <a:r>
              <a:rPr lang="it-IT" dirty="0" err="1"/>
              <a:t>happened</a:t>
            </a:r>
            <a:r>
              <a:rPr lang="it-IT" dirty="0"/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a synthesis of all the violations' data to users, based on their </a:t>
            </a:r>
            <a:r>
              <a:rPr lang="en-US" dirty="0" err="1"/>
              <a:t>autho</a:t>
            </a:r>
            <a:r>
              <a:rPr lang="it-IT" dirty="0" err="1"/>
              <a:t>rization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  <a:endParaRPr lang="it-I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3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goal 1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G6. Allow users to send a report of a possible traffic violation, identifying clearly the transgressor.</a:t>
            </a:r>
          </a:p>
          <a:p>
            <a:endParaRPr lang="en-US" dirty="0"/>
          </a:p>
          <a:p>
            <a:r>
              <a:rPr lang="en-US" dirty="0"/>
              <a:t>R8. The system must receive correctly the reports about the various traffic violations from the users, discarding reports with incomplete data.</a:t>
            </a:r>
          </a:p>
          <a:p>
            <a:r>
              <a:rPr lang="en-US" dirty="0"/>
              <a:t>R9. The system must be able to recognize the license plate of the vehicle involved in the violation from the first photo of the report.</a:t>
            </a:r>
          </a:p>
          <a:p>
            <a:r>
              <a:rPr lang="en-US" dirty="0"/>
              <a:t>D6. The GPS sensor of a user’s device has an error of at most 5m from the real position.</a:t>
            </a:r>
          </a:p>
          <a:p>
            <a:r>
              <a:rPr lang="en-US" dirty="0"/>
              <a:t>D7. The internet connection is always available when the user interacts with the system.</a:t>
            </a:r>
          </a:p>
          <a:p>
            <a:r>
              <a:rPr lang="en-US" dirty="0"/>
              <a:t>D10. License plates are unique.</a:t>
            </a:r>
          </a:p>
          <a:p>
            <a:r>
              <a:rPr lang="en-US" dirty="0"/>
              <a:t>D11. The first photo taken by a citizen reporting a violation must clearly show the license plate of the involved vehicle.</a:t>
            </a:r>
          </a:p>
          <a:p>
            <a:r>
              <a:rPr lang="en-US" dirty="0"/>
              <a:t>D12. The OCR service is always available.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2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goal 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G3. Allow municipalities to generate a list of possible reasonable interventions to resolve the violations detected in most unsafe areas.</a:t>
            </a:r>
          </a:p>
          <a:p>
            <a:endParaRPr lang="en-US" dirty="0"/>
          </a:p>
          <a:p>
            <a:r>
              <a:rPr lang="en-US" dirty="0"/>
              <a:t>R2. Reports about traffic violations need to be stored in a database, also associating them to the user profile who sent them.</a:t>
            </a:r>
          </a:p>
          <a:p>
            <a:r>
              <a:rPr lang="en-US" dirty="0"/>
              <a:t>R4. The system must be able to generate a list of possible interventions when a municipality requires it for evaluation, based on stored reports.</a:t>
            </a:r>
          </a:p>
          <a:p>
            <a:r>
              <a:rPr lang="en-US" dirty="0"/>
              <a:t>D3. Municipality service about accidents is always available, when pro- vided.</a:t>
            </a:r>
          </a:p>
          <a:p>
            <a:r>
              <a:rPr lang="en-US" dirty="0"/>
              <a:t>D4. Municipality accidents’ data is always accurate.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0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goal 3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409983"/>
          </a:xfrm>
        </p:spPr>
        <p:txBody>
          <a:bodyPr>
            <a:normAutofit fontScale="92500"/>
          </a:bodyPr>
          <a:lstStyle/>
          <a:p>
            <a:r>
              <a:rPr lang="en-US" dirty="0"/>
              <a:t>G1. Report certified traffic violations to authorities of city where the violations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happened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en-US" dirty="0"/>
              <a:t>R1. When a traffic violation is reported, the system must allow the</a:t>
            </a:r>
          </a:p>
          <a:p>
            <a:r>
              <a:rPr lang="en-US" dirty="0"/>
              <a:t>authorities of the city where the violation happened to verify it.</a:t>
            </a:r>
          </a:p>
          <a:p>
            <a:r>
              <a:rPr lang="en-US" dirty="0"/>
              <a:t>R8. The system must receive correctly the reports about the various traffic violations from the users, discarding reports with incomplete data.</a:t>
            </a:r>
          </a:p>
          <a:p>
            <a:r>
              <a:rPr lang="en-US" dirty="0"/>
              <a:t>D2. Users report violations when they detect them.</a:t>
            </a:r>
          </a:p>
          <a:p>
            <a:r>
              <a:rPr lang="en-US" dirty="0"/>
              <a:t>D5. Authorities must validate or invalidate reports after they have super-</a:t>
            </a:r>
          </a:p>
          <a:p>
            <a:r>
              <a:rPr lang="it-IT" dirty="0" err="1"/>
              <a:t>vised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</a:t>
            </a:r>
          </a:p>
          <a:p>
            <a:r>
              <a:rPr lang="en-US" dirty="0"/>
              <a:t>D8. Every city has authority institutions.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6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goal 4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G5. Provide a synthesis of all the violations’ data to users, based on their authorization level.</a:t>
            </a:r>
          </a:p>
          <a:p>
            <a:endParaRPr lang="en-US" dirty="0"/>
          </a:p>
          <a:p>
            <a:r>
              <a:rPr lang="en-US" dirty="0"/>
              <a:t>R5. Traffic violations data must be available for public consultation with different levels of visibility, according to user’s level of authorization.</a:t>
            </a:r>
          </a:p>
          <a:p>
            <a:r>
              <a:rPr lang="en-US" dirty="0"/>
              <a:t>D5. Authorities must validate or invalidate reports after they have supervised them.</a:t>
            </a:r>
          </a:p>
          <a:p>
            <a:r>
              <a:rPr lang="en-US" dirty="0"/>
              <a:t>D7. The internet connection is always available when the user interacts with the system.</a:t>
            </a:r>
          </a:p>
          <a:p>
            <a:r>
              <a:rPr lang="en-US" dirty="0"/>
              <a:t>D13. The maps service is always available.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7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6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(</a:t>
            </a:r>
            <a:r>
              <a:rPr lang="it-IT" dirty="0" err="1"/>
              <a:t>Asserts</a:t>
            </a:r>
            <a:r>
              <a:rPr lang="it-IT" dirty="0"/>
              <a:t>)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a report supervisor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visualize</a:t>
            </a:r>
            <a:r>
              <a:rPr lang="it-IT" dirty="0"/>
              <a:t> the report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authority users can access </a:t>
            </a:r>
            <a:r>
              <a:rPr lang="it-IT" dirty="0" err="1"/>
              <a:t>only</a:t>
            </a:r>
            <a:r>
              <a:rPr lang="it-IT" dirty="0"/>
              <a:t> reports from </a:t>
            </a:r>
            <a:r>
              <a:rPr lang="it-IT" dirty="0" err="1"/>
              <a:t>their</a:t>
            </a:r>
            <a:r>
              <a:rPr lang="it-IT" dirty="0"/>
              <a:t> city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authority users of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organization</a:t>
            </a:r>
            <a:r>
              <a:rPr lang="it-IT" dirty="0"/>
              <a:t> </a:t>
            </a:r>
            <a:r>
              <a:rPr lang="it-IT" dirty="0" err="1"/>
              <a:t>visualize</a:t>
            </a:r>
            <a:r>
              <a:rPr lang="it-IT" dirty="0"/>
              <a:t> </a:t>
            </a:r>
            <a:r>
              <a:rPr lang="it-IT" dirty="0" err="1"/>
              <a:t>same</a:t>
            </a:r>
            <a:r>
              <a:rPr lang="it-IT" dirty="0"/>
              <a:t> reports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municipality</a:t>
            </a:r>
            <a:r>
              <a:rPr lang="it-IT" dirty="0"/>
              <a:t> users of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organization</a:t>
            </a:r>
            <a:r>
              <a:rPr lang="it-IT" dirty="0"/>
              <a:t> </a:t>
            </a:r>
            <a:r>
              <a:rPr lang="it-IT" dirty="0" err="1"/>
              <a:t>visualize</a:t>
            </a:r>
            <a:r>
              <a:rPr lang="it-IT" dirty="0"/>
              <a:t>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8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137160" cy="840400"/>
          </a:xfrm>
        </p:spPr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(worlds)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reports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satisfy</a:t>
            </a:r>
            <a:r>
              <a:rPr lang="it-IT" dirty="0"/>
              <a:t> the filters of a data </a:t>
            </a:r>
            <a:r>
              <a:rPr lang="it-IT" dirty="0" err="1"/>
              <a:t>request</a:t>
            </a:r>
            <a:r>
              <a:rPr lang="it-IT" dirty="0"/>
              <a:t> are </a:t>
            </a:r>
            <a:r>
              <a:rPr lang="it-IT" dirty="0" err="1"/>
              <a:t>associated</a:t>
            </a:r>
            <a:r>
              <a:rPr lang="it-IT" dirty="0"/>
              <a:t> to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Check </a:t>
            </a:r>
            <a:r>
              <a:rPr lang="it-IT" dirty="0" err="1"/>
              <a:t>that</a:t>
            </a:r>
            <a:r>
              <a:rPr lang="it-IT" dirty="0"/>
              <a:t> a data </a:t>
            </a:r>
            <a:r>
              <a:rPr lang="it-IT" dirty="0" err="1"/>
              <a:t>request</a:t>
            </a:r>
            <a:r>
              <a:rPr lang="it-IT" dirty="0"/>
              <a:t> can be </a:t>
            </a:r>
            <a:r>
              <a:rPr lang="it-IT" dirty="0" err="1"/>
              <a:t>associated</a:t>
            </a:r>
            <a:r>
              <a:rPr lang="it-IT" dirty="0"/>
              <a:t> to an </a:t>
            </a:r>
            <a:r>
              <a:rPr lang="it-IT" dirty="0" err="1"/>
              <a:t>empty</a:t>
            </a:r>
            <a:r>
              <a:rPr lang="it-IT" dirty="0"/>
              <a:t> report list.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Check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 </a:t>
            </a:r>
            <a:r>
              <a:rPr lang="it-IT" dirty="0" err="1"/>
              <a:t>situated</a:t>
            </a:r>
            <a:r>
              <a:rPr lang="it-IT" dirty="0"/>
              <a:t> in a city are </a:t>
            </a:r>
            <a:r>
              <a:rPr lang="it-IT" dirty="0" err="1"/>
              <a:t>accessible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by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city’s</a:t>
            </a:r>
            <a:r>
              <a:rPr lang="it-IT" dirty="0"/>
              <a:t> </a:t>
            </a:r>
            <a:r>
              <a:rPr lang="it-IT" dirty="0" err="1"/>
              <a:t>municipality</a:t>
            </a:r>
            <a:r>
              <a:rPr lang="it-IT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Check </a:t>
            </a:r>
            <a:r>
              <a:rPr lang="it-IT" dirty="0" err="1"/>
              <a:t>that</a:t>
            </a:r>
            <a:r>
              <a:rPr lang="it-IT" dirty="0"/>
              <a:t> reports </a:t>
            </a:r>
            <a:r>
              <a:rPr lang="it-IT" dirty="0" err="1"/>
              <a:t>situated</a:t>
            </a:r>
            <a:r>
              <a:rPr lang="it-IT" dirty="0"/>
              <a:t> in a city are </a:t>
            </a:r>
            <a:r>
              <a:rPr lang="it-IT" dirty="0" err="1"/>
              <a:t>accessible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by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city’s</a:t>
            </a:r>
            <a:r>
              <a:rPr lang="it-IT" dirty="0"/>
              <a:t> </a:t>
            </a:r>
            <a:r>
              <a:rPr lang="it-IT" dirty="0" err="1"/>
              <a:t>autorities</a:t>
            </a:r>
            <a:r>
              <a:rPr lang="it-IT" dirty="0"/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EB2471-F176-49BF-87BD-D287C020B254}"/>
              </a:ext>
            </a:extLst>
          </p:cNvPr>
          <p:cNvSpPr txBox="1"/>
          <p:nvPr/>
        </p:nvSpPr>
        <p:spPr>
          <a:xfrm>
            <a:off x="177553" y="6351975"/>
            <a:ext cx="3471169" cy="307777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Falanti, Andrea Huang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BF6B8-350C-4EB5-A702-6FEAA7C4D69C}"/>
              </a:ext>
            </a:extLst>
          </p:cNvPr>
          <p:cNvSpPr txBox="1"/>
          <p:nvPr/>
        </p:nvSpPr>
        <p:spPr>
          <a:xfrm>
            <a:off x="8425681" y="65267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732662-27C8-450E-BD05-E955DC5DD257}" type="slidenum">
              <a:rPr lang="it-IT" sz="1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9</a:t>
            </a:fld>
            <a:endParaRPr lang="it-IT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678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298</TotalTime>
  <Words>1187</Words>
  <Application>Microsoft Office PowerPoint</Application>
  <PresentationFormat>Presentazione su schermo (4:3)</PresentationFormat>
  <Paragraphs>158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POLI</vt:lpstr>
      <vt:lpstr>Titolo presentazione sottotitolo</vt:lpstr>
      <vt:lpstr>Introduction</vt:lpstr>
      <vt:lpstr>Main goals</vt:lpstr>
      <vt:lpstr>Main goal 1</vt:lpstr>
      <vt:lpstr>Main goal 2</vt:lpstr>
      <vt:lpstr>Main goal 3</vt:lpstr>
      <vt:lpstr>Main goal 4</vt:lpstr>
      <vt:lpstr>Alloy analysis (Asserts) </vt:lpstr>
      <vt:lpstr>Alloy analysis (worlds)</vt:lpstr>
      <vt:lpstr>System architecture</vt:lpstr>
      <vt:lpstr>Component view</vt:lpstr>
      <vt:lpstr>Component descriptions</vt:lpstr>
      <vt:lpstr>Component descriptions 2</vt:lpstr>
      <vt:lpstr>Implementation - introduction</vt:lpstr>
      <vt:lpstr>Server</vt:lpstr>
      <vt:lpstr>Server - Testing</vt:lpstr>
      <vt:lpstr>Server – Code Quality</vt:lpstr>
      <vt:lpstr>Client</vt:lpstr>
      <vt:lpstr>Client - structure</vt:lpstr>
      <vt:lpstr>Conclusion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Andrea Falanti</cp:lastModifiedBy>
  <cp:revision>45</cp:revision>
  <dcterms:created xsi:type="dcterms:W3CDTF">2015-05-26T12:27:57Z</dcterms:created>
  <dcterms:modified xsi:type="dcterms:W3CDTF">2020-01-25T16:56:44Z</dcterms:modified>
</cp:coreProperties>
</file>